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87" r:id="rId11"/>
    <p:sldId id="267" r:id="rId12"/>
    <p:sldId id="257" r:id="rId13"/>
    <p:sldId id="258" r:id="rId14"/>
    <p:sldId id="283" r:id="rId15"/>
    <p:sldId id="268" r:id="rId16"/>
    <p:sldId id="286" r:id="rId17"/>
    <p:sldId id="269" r:id="rId18"/>
    <p:sldId id="274" r:id="rId19"/>
    <p:sldId id="271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9B95F-0820-4F68-BCC3-3C934255F7EA}" type="datetimeFigureOut">
              <a:rPr lang="en-US" smtClean="0"/>
              <a:pPr/>
              <a:t>8/3/2016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899E-C5CD-4413-89CF-D452EB95F3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8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520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995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2067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442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3401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2338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0329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883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520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363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2958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1109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EF1A-F025-4213-ABB6-1B711AE25D52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9220-9624-48DB-8FAD-3202391FC088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898D-8742-4F87-AD2A-0FBEF79CDAB1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8473-9E43-4AEA-AFDF-BA7266F71FF3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16B0-A5B3-47C6-96C6-F99B40B1153E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565E-4AA1-43CA-B383-2334789672C5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373E-5856-47FE-8BC0-722B43D8C57D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7627-3E8E-411E-A650-7E57D67ACEA2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3EFD5-F454-40B2-A8F6-E0B9BD6E5DBE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46B-B54C-40CD-8CC5-9DCA22BA3924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3912-F61F-44B9-A378-E5C8C0F46AA3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D3E7-392C-493C-A506-CA3CA40FA8A3}" type="datetime1">
              <a:rPr lang="en-US" smtClean="0"/>
              <a:pPr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EEE03-975C-4CC4-A0A5-66C7C004E9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petra_black.png"/>
          <p:cNvPicPr>
            <a:picLocks noChangeAspect="1"/>
          </p:cNvPicPr>
          <p:nvPr userDrawn="1"/>
        </p:nvPicPr>
        <p:blipFill>
          <a:blip r:embed="rId13" cstate="screen"/>
          <a:stretch>
            <a:fillRect/>
          </a:stretch>
        </p:blipFill>
        <p:spPr>
          <a:xfrm>
            <a:off x="27023" y="29877"/>
            <a:ext cx="1877977" cy="579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Teknologi</a:t>
            </a:r>
            <a:r>
              <a:rPr lang="en-US" dirty="0" smtClean="0"/>
              <a:t> Open Source</a:t>
            </a:r>
            <a:br>
              <a:rPr lang="en-US" dirty="0" smtClean="0"/>
            </a:br>
            <a:r>
              <a:rPr lang="en-US" sz="2800" dirty="0" smtClean="0">
                <a:solidFill>
                  <a:schemeClr val="accent1"/>
                </a:solidFill>
              </a:rPr>
              <a:t>Overview of Open Source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000" dirty="0" smtClean="0">
                <a:solidFill>
                  <a:schemeClr val="accent1"/>
                </a:solidFill>
              </a:rPr>
              <a:t>Lecture 01 (16 Feb 2015)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Henry </a:t>
            </a:r>
            <a:r>
              <a:rPr lang="en-US" dirty="0" err="1" smtClean="0"/>
              <a:t>Novianus</a:t>
            </a:r>
            <a:r>
              <a:rPr lang="en-US" dirty="0" smtClean="0"/>
              <a:t> </a:t>
            </a:r>
            <a:r>
              <a:rPr lang="en-US" dirty="0" err="1" smtClean="0"/>
              <a:t>Palit</a:t>
            </a:r>
            <a:endParaRPr lang="en-US" dirty="0" smtClean="0"/>
          </a:p>
          <a:p>
            <a:r>
              <a:rPr lang="en-US" sz="2000" dirty="0" smtClean="0"/>
              <a:t>hnpalit@petra.ac.id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</a:t>
            </a:r>
            <a:r>
              <a:rPr lang="en-US" sz="2400" i="1" smtClean="0"/>
              <a:t>(9)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/>
              <a:t>In 1998, a part of the free software community splintered off and began campaigning in the name of “open source.” The term was originally proposed to avoid a possible misunderstanding of the term “free software,” but it soon became associated with philosophical views quite different from those of the free software movement.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Software Definition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Free software is defined as software that ensures that the end users have </a:t>
            </a:r>
            <a:r>
              <a:rPr lang="en-US" i="1" dirty="0" smtClean="0"/>
              <a:t>freedom</a:t>
            </a:r>
            <a:r>
              <a:rPr lang="en-US" dirty="0" smtClean="0"/>
              <a:t> in using, studying, sharing, and modifying that software</a:t>
            </a:r>
          </a:p>
          <a:p>
            <a:r>
              <a:rPr lang="en-US" dirty="0" smtClean="0"/>
              <a:t>The term “free” is used in the sense of “free speech”, not of “free of charge”</a:t>
            </a:r>
          </a:p>
          <a:p>
            <a:r>
              <a:rPr lang="en-US" dirty="0" smtClean="0"/>
              <a:t>The four freedoms:</a:t>
            </a:r>
          </a:p>
          <a:p>
            <a:pPr lvl="1"/>
            <a:r>
              <a:rPr lang="en-US" sz="2200" dirty="0" smtClean="0"/>
              <a:t>Freedom to run the program as you wish, for any purpose</a:t>
            </a:r>
          </a:p>
          <a:p>
            <a:pPr lvl="1"/>
            <a:r>
              <a:rPr lang="en-US" sz="2200" dirty="0" smtClean="0"/>
              <a:t>Freedom to study how the program works, and change it so it does your computing as you wish</a:t>
            </a:r>
          </a:p>
          <a:p>
            <a:pPr lvl="1"/>
            <a:r>
              <a:rPr lang="en-US" sz="2200" dirty="0" smtClean="0"/>
              <a:t>Freedom to redistribute copies so you can help your neighbor</a:t>
            </a:r>
          </a:p>
          <a:p>
            <a:pPr lvl="1"/>
            <a:r>
              <a:rPr lang="en-US" sz="2200" dirty="0" smtClean="0"/>
              <a:t>Freedom to distribute copies of your modified versions to others</a:t>
            </a:r>
          </a:p>
          <a:p>
            <a:pPr lvl="1">
              <a:buNone/>
            </a:pPr>
            <a:r>
              <a:rPr lang="en-US" sz="2000" i="1" dirty="0" smtClean="0"/>
              <a:t>(Source: http://www.gnu.org/philosophy/free-sw.html)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Definition (v 1.9) </a:t>
            </a:r>
            <a:r>
              <a:rPr lang="en-US" sz="2400" i="1" dirty="0" smtClean="0"/>
              <a:t>(1)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Free redistribution </a:t>
            </a:r>
            <a:r>
              <a:rPr lang="en-US" dirty="0" smtClean="0">
                <a:sym typeface="Symbol"/>
              </a:rPr>
              <a:t> license shall not require a royalty or other fee for such sale</a:t>
            </a:r>
            <a:endParaRPr lang="en-US" dirty="0" smtClean="0"/>
          </a:p>
          <a:p>
            <a:r>
              <a:rPr lang="en-US" dirty="0" smtClean="0"/>
              <a:t>Source code </a:t>
            </a:r>
            <a:r>
              <a:rPr lang="en-US" dirty="0" smtClean="0">
                <a:sym typeface="Symbol"/>
              </a:rPr>
              <a:t> program must include source code</a:t>
            </a:r>
            <a:endParaRPr lang="en-US" dirty="0" smtClean="0"/>
          </a:p>
          <a:p>
            <a:r>
              <a:rPr lang="en-US" dirty="0" smtClean="0"/>
              <a:t>Derived works </a:t>
            </a:r>
            <a:r>
              <a:rPr lang="en-US" dirty="0" smtClean="0">
                <a:sym typeface="Symbol"/>
              </a:rPr>
              <a:t> license must allow modifications and derived works distributed under the same terms</a:t>
            </a:r>
            <a:endParaRPr lang="en-US" dirty="0" smtClean="0"/>
          </a:p>
          <a:p>
            <a:r>
              <a:rPr lang="en-US" dirty="0" smtClean="0"/>
              <a:t>Integrity of the author’s source code </a:t>
            </a:r>
            <a:r>
              <a:rPr lang="en-US" dirty="0" smtClean="0">
                <a:sym typeface="Symbol"/>
              </a:rPr>
              <a:t> license may restrict source-code being distributed in modified form </a:t>
            </a:r>
            <a:r>
              <a:rPr lang="en-US" i="1" dirty="0" smtClean="0">
                <a:sym typeface="Symbol"/>
              </a:rPr>
              <a:t>only if</a:t>
            </a:r>
            <a:r>
              <a:rPr lang="en-US" dirty="0" smtClean="0">
                <a:sym typeface="Symbol"/>
              </a:rPr>
              <a:t> it allows the distribution of “patch files” with the source code</a:t>
            </a:r>
            <a:endParaRPr lang="en-US" dirty="0" smtClean="0"/>
          </a:p>
          <a:p>
            <a:r>
              <a:rPr lang="en-US" dirty="0" smtClean="0"/>
              <a:t>No discrimination against persons or groups</a:t>
            </a:r>
          </a:p>
          <a:p>
            <a:pPr>
              <a:lnSpc>
                <a:spcPct val="50000"/>
              </a:lnSpc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i="1" dirty="0" smtClean="0"/>
              <a:t>Source: http://www.opensource.org/docs/osd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Open Source Definition (v 1.9) </a:t>
            </a:r>
            <a:r>
              <a:rPr lang="en-US" sz="2400" i="1" dirty="0" smtClean="0"/>
              <a:t>(2)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No discrimination against fields of endeavor </a:t>
            </a:r>
            <a:r>
              <a:rPr lang="en-US" dirty="0" smtClean="0">
                <a:sym typeface="Symbol"/>
              </a:rPr>
              <a:t> license must not restrict anyone from making use of the program in a specific field </a:t>
            </a:r>
            <a:r>
              <a:rPr lang="en-US" smtClean="0">
                <a:sym typeface="Symbol"/>
              </a:rPr>
              <a:t>of endeavor.</a:t>
            </a:r>
            <a:r>
              <a:rPr lang="en-US"/>
              <a:t> </a:t>
            </a:r>
            <a:r>
              <a:rPr lang="en-US" sz="2400"/>
              <a:t>For example, it may not restrict the program from being used in a business, or from being used for genetic research.</a:t>
            </a:r>
            <a:r>
              <a:rPr lang="en-US" sz="2400" smtClean="0"/>
              <a:t> </a:t>
            </a:r>
            <a:endParaRPr lang="en-US" sz="2400" dirty="0" smtClean="0"/>
          </a:p>
          <a:p>
            <a:r>
              <a:rPr lang="en-US" dirty="0" smtClean="0"/>
              <a:t>Distribution of license </a:t>
            </a:r>
            <a:r>
              <a:rPr lang="en-US" dirty="0" smtClean="0">
                <a:sym typeface="Symbol"/>
              </a:rPr>
              <a:t> no need for execution of an additional license (e.g., a non-disclosure agreement)</a:t>
            </a:r>
            <a:endParaRPr lang="en-US" dirty="0" smtClean="0"/>
          </a:p>
          <a:p>
            <a:r>
              <a:rPr lang="en-US" dirty="0" smtClean="0"/>
              <a:t>License must not be specific to a product </a:t>
            </a:r>
            <a:r>
              <a:rPr lang="en-US" dirty="0" smtClean="0">
                <a:sym typeface="Symbol"/>
              </a:rPr>
              <a:t> must not depend on the program’s being part of a particular software distribution</a:t>
            </a:r>
            <a:endParaRPr lang="en-US" dirty="0" smtClean="0"/>
          </a:p>
          <a:p>
            <a:r>
              <a:rPr lang="en-US" dirty="0" smtClean="0"/>
              <a:t>License must not restrict other software</a:t>
            </a:r>
          </a:p>
          <a:p>
            <a:r>
              <a:rPr lang="en-US" dirty="0" smtClean="0"/>
              <a:t>License must be technology-neutral</a:t>
            </a:r>
          </a:p>
          <a:p>
            <a:pPr>
              <a:lnSpc>
                <a:spcPct val="50000"/>
              </a:lnSpc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i="1" dirty="0" smtClean="0"/>
              <a:t>Source: http://www.opensource.org/docs/osd</a:t>
            </a: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Licenses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Apache License 2.0</a:t>
            </a:r>
          </a:p>
          <a:p>
            <a:r>
              <a:rPr lang="en-US" dirty="0" smtClean="0"/>
              <a:t>BSD 3-Clause “New” or “Revised” license</a:t>
            </a:r>
          </a:p>
          <a:p>
            <a:r>
              <a:rPr lang="en-US" dirty="0" smtClean="0"/>
              <a:t>BSD 2-Clause “Simplified” or “FreeBSD” license</a:t>
            </a:r>
          </a:p>
          <a:p>
            <a:r>
              <a:rPr lang="en-US" dirty="0" smtClean="0"/>
              <a:t>GNU General Public License (GPL)</a:t>
            </a:r>
          </a:p>
          <a:p>
            <a:r>
              <a:rPr lang="en-US" dirty="0" smtClean="0"/>
              <a:t>GNU Library or “Lesser” General Public License (LGPL)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Mozilla Public License 2.0</a:t>
            </a:r>
          </a:p>
          <a:p>
            <a:r>
              <a:rPr lang="en-US" dirty="0" smtClean="0"/>
              <a:t>Common Development and Distribution License</a:t>
            </a:r>
          </a:p>
          <a:p>
            <a:r>
              <a:rPr lang="en-US" dirty="0" smtClean="0"/>
              <a:t>Eclipse Public License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Free and Open-Source Software</a:t>
            </a:r>
          </a:p>
          <a:p>
            <a:endParaRPr lang="en-US" dirty="0" smtClean="0"/>
          </a:p>
          <a:p>
            <a:r>
              <a:rPr lang="en-US" dirty="0" smtClean="0"/>
              <a:t>The differences in </a:t>
            </a:r>
            <a:br>
              <a:rPr lang="en-US" dirty="0" smtClean="0"/>
            </a:br>
            <a:r>
              <a:rPr lang="en-US" dirty="0" smtClean="0"/>
              <a:t>extension of the </a:t>
            </a:r>
            <a:br>
              <a:rPr lang="en-US" dirty="0" smtClean="0"/>
            </a:br>
            <a:r>
              <a:rPr lang="en-US" dirty="0" smtClean="0"/>
              <a:t>category are small: </a:t>
            </a:r>
            <a:br>
              <a:rPr lang="en-US" dirty="0" smtClean="0"/>
            </a:br>
            <a:r>
              <a:rPr lang="en-US" dirty="0" smtClean="0"/>
              <a:t>nearly all free software </a:t>
            </a:r>
            <a:br>
              <a:rPr lang="en-US" dirty="0" smtClean="0"/>
            </a:br>
            <a:r>
              <a:rPr lang="en-US" dirty="0" smtClean="0"/>
              <a:t>is open source, and </a:t>
            </a:r>
            <a:br>
              <a:rPr lang="en-US" dirty="0" smtClean="0"/>
            </a:br>
            <a:r>
              <a:rPr lang="en-US" dirty="0" smtClean="0"/>
              <a:t>nearly all open source </a:t>
            </a:r>
            <a:br>
              <a:rPr lang="en-US" dirty="0" smtClean="0"/>
            </a:br>
            <a:r>
              <a:rPr lang="en-US" dirty="0" smtClean="0"/>
              <a:t>software is free</a:t>
            </a:r>
          </a:p>
          <a:p>
            <a:endParaRPr lang="en-US" dirty="0" smtClean="0"/>
          </a:p>
          <a:p>
            <a:pPr>
              <a:buNone/>
            </a:pPr>
            <a:r>
              <a:rPr lang="en-US" sz="2000" i="1" dirty="0" smtClean="0"/>
              <a:t>	(source: https://www.gnu.org/philosophy/categories.html)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7" name="Content Placeholder 6" descr="category.png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/>
          <a:stretch>
            <a:fillRect/>
          </a:stretch>
        </p:blipFill>
        <p:spPr>
          <a:xfrm>
            <a:off x="4343400" y="2133600"/>
            <a:ext cx="4587875" cy="351155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: Freedom or Gratis?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Free software is software that comes with permission for anyone to use, copy, and/or distribute, either verbatim or with modifications, either gratis or for a fee. In particular, this means that source code must be available</a:t>
            </a:r>
            <a:r>
              <a:rPr lang="en-US" smtClean="0"/>
              <a:t>.</a:t>
            </a:r>
          </a:p>
          <a:p>
            <a:r>
              <a:rPr lang="en-US" smtClean="0"/>
              <a:t>Free (in open source term) </a:t>
            </a:r>
            <a:r>
              <a:rPr lang="en-US"/>
              <a:t>software is a matter of freedom, not </a:t>
            </a:r>
            <a:r>
              <a:rPr lang="en-US" smtClean="0"/>
              <a:t>price</a:t>
            </a:r>
          </a:p>
          <a:p>
            <a:r>
              <a:rPr lang="en-US" smtClean="0"/>
              <a:t>In English</a:t>
            </a:r>
            <a:r>
              <a:rPr lang="en-US"/>
              <a:t>; there is a word “gratis” that refers unambiguously to </a:t>
            </a:r>
            <a:r>
              <a:rPr lang="en-US" smtClean="0"/>
              <a:t>price, </a:t>
            </a:r>
            <a:r>
              <a:rPr lang="en-US"/>
              <a:t>but no common adjective that refers unambiguously to freedom</a:t>
            </a:r>
            <a:endParaRPr lang="en-US" smtClean="0"/>
          </a:p>
          <a:p>
            <a:r>
              <a:rPr lang="en-US" smtClean="0"/>
              <a:t>So, for open source, it’s a free (freedom) software, either gratis or paid.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6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Use GNU/Linux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Scalability – vertical and horizontal</a:t>
            </a:r>
          </a:p>
          <a:p>
            <a:r>
              <a:rPr lang="en-US" dirty="0" smtClean="0"/>
              <a:t>Availability – failover extensions</a:t>
            </a:r>
          </a:p>
          <a:p>
            <a:r>
              <a:rPr lang="en-US" dirty="0" smtClean="0"/>
              <a:t>Reliability – running dedicated applications well</a:t>
            </a:r>
          </a:p>
          <a:p>
            <a:r>
              <a:rPr lang="en-US" dirty="0" smtClean="0"/>
              <a:t>Security – due to open source</a:t>
            </a:r>
          </a:p>
          <a:p>
            <a:r>
              <a:rPr lang="en-US" dirty="0" smtClean="0"/>
              <a:t>Manageability – rich Linux management tools / frameworks / schema</a:t>
            </a:r>
          </a:p>
          <a:p>
            <a:r>
              <a:rPr lang="en-US" dirty="0" smtClean="0"/>
              <a:t>Flexibility – running on various systems and devices (e.g., ARM, Saturn, Hitachi’s H8, HP’s Alpha, Sun’s </a:t>
            </a:r>
            <a:r>
              <a:rPr lang="en-US" dirty="0" err="1" smtClean="0"/>
              <a:t>UltraSparc</a:t>
            </a:r>
            <a:r>
              <a:rPr lang="en-US" dirty="0" smtClean="0"/>
              <a:t>, Intel’s Pentium, IBM’s PowerPC, etc.)</a:t>
            </a:r>
          </a:p>
          <a:p>
            <a:r>
              <a:rPr lang="en-US" dirty="0" smtClean="0"/>
              <a:t>Server Consolidation – leveraging virtualization</a:t>
            </a:r>
          </a:p>
          <a:p>
            <a:pPr>
              <a:buNone/>
            </a:pPr>
            <a:r>
              <a:rPr lang="en-US" sz="2000" i="1" dirty="0" smtClean="0"/>
              <a:t>Source: ftp://ftp.software.ibm.com/linux/pdfs/linux-ready.pdf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4" name="Shape 151"/>
          <p:cNvPicPr preferRelativeResize="0"/>
          <p:nvPr/>
        </p:nvPicPr>
        <p:blipFill>
          <a:blip r:embed="rId2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14" name="Shape 158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(1)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Software-sharing community existed for many years</a:t>
            </a:r>
          </a:p>
          <a:p>
            <a:pPr lvl="1"/>
            <a:r>
              <a:rPr lang="en-US" dirty="0" smtClean="0"/>
              <a:t>In 1950s and 1960s almost all software was produced by computer science academics and corporate researchers working in collaboration</a:t>
            </a:r>
          </a:p>
          <a:p>
            <a:pPr lvl="1"/>
            <a:r>
              <a:rPr lang="en-US" dirty="0" smtClean="0"/>
              <a:t>Source code was generally distributed with the software itself because users frequently modified the software themselves due to different hardware or OS, and to fix bugs or add new functionality</a:t>
            </a:r>
          </a:p>
          <a:p>
            <a:pPr lvl="1"/>
            <a:r>
              <a:rPr lang="en-US" dirty="0" smtClean="0"/>
              <a:t>Similarly, researchers with access to ARPANET used a process called Request for Comments to develop telecommunication network protocols;  this collaborative process led to the birth of the Internet in 1969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Applications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Word processing (</a:t>
            </a:r>
            <a:r>
              <a:rPr lang="en-US" dirty="0" err="1" smtClean="0"/>
              <a:t>OpenOffice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Programming (C, C++, Perl, Java, PHP, Python)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Graphics (Gimp)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browser (Firefox)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Email (Evolution, </a:t>
            </a:r>
            <a:r>
              <a:rPr lang="en-US" dirty="0" err="1" smtClean="0"/>
              <a:t>KMail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Audio (</a:t>
            </a:r>
            <a:r>
              <a:rPr lang="en-US" dirty="0" err="1" smtClean="0"/>
              <a:t>Amarok</a:t>
            </a:r>
            <a:r>
              <a:rPr lang="en-US" dirty="0" smtClean="0"/>
              <a:t>, </a:t>
            </a:r>
            <a:r>
              <a:rPr lang="en-US" dirty="0" err="1" smtClean="0"/>
              <a:t>MPlayer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Games (</a:t>
            </a:r>
            <a:r>
              <a:rPr lang="en-US" dirty="0" err="1" smtClean="0"/>
              <a:t>OpenArena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Shape 172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630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Shape 179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Shape 186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Shape 193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Shape 200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Shape 207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Shape 214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Shape 221"/>
          <p:cNvPicPr preferRelativeResize="0"/>
          <p:nvPr/>
        </p:nvPicPr>
        <p:blipFill>
          <a:blip r:embed="rId3" cstate="screen">
            <a:alphaModFix/>
          </a:blip>
          <a:stretch>
            <a:fillRect/>
          </a:stretch>
        </p:blipFill>
        <p:spPr>
          <a:xfrm>
            <a:off x="0" y="0"/>
            <a:ext cx="91630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Arial"/>
              </a:rPr>
              <a:t>Open Source </a:t>
            </a:r>
            <a:r>
              <a:rPr lang="en-US" dirty="0" err="1" smtClean="0">
                <a:sym typeface="Arial"/>
              </a:rPr>
              <a:t>OSes</a:t>
            </a:r>
            <a:endParaRPr lang="en-US" dirty="0">
              <a:sym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GNU/Linux</a:t>
            </a:r>
          </a:p>
          <a:p>
            <a:r>
              <a:rPr lang="en-US" dirty="0" smtClean="0"/>
              <a:t>FreeBSD</a:t>
            </a:r>
          </a:p>
          <a:p>
            <a:r>
              <a:rPr lang="en-US" dirty="0" err="1" smtClean="0"/>
              <a:t>OpenBSD</a:t>
            </a:r>
            <a:endParaRPr lang="en-US" dirty="0" smtClean="0"/>
          </a:p>
          <a:p>
            <a:r>
              <a:rPr lang="en-US" dirty="0" err="1" smtClean="0"/>
              <a:t>NetBSD</a:t>
            </a:r>
            <a:endParaRPr lang="en-US" dirty="0" smtClean="0"/>
          </a:p>
          <a:p>
            <a:r>
              <a:rPr lang="en-US" dirty="0" err="1" smtClean="0"/>
              <a:t>OpenSolaris</a:t>
            </a:r>
            <a:endParaRPr lang="en-US" dirty="0" smtClean="0"/>
          </a:p>
          <a:p>
            <a:r>
              <a:rPr lang="en-US" dirty="0" err="1" smtClean="0"/>
              <a:t>Minix</a:t>
            </a:r>
            <a:endParaRPr lang="en-US" dirty="0" smtClean="0"/>
          </a:p>
          <a:p>
            <a:r>
              <a:rPr lang="en-US" dirty="0" err="1" smtClean="0"/>
              <a:t>FreeDOS</a:t>
            </a:r>
            <a:endParaRPr lang="en-US" dirty="0" smtClean="0"/>
          </a:p>
          <a:p>
            <a:r>
              <a:rPr lang="en-US" dirty="0" smtClean="0"/>
              <a:t>etc.</a:t>
            </a:r>
          </a:p>
          <a:p>
            <a:pPr>
              <a:buNone/>
            </a:pPr>
            <a:r>
              <a:rPr lang="en-US" dirty="0" smtClean="0"/>
              <a:t>Each has hardware based specification (32/64 bit)</a:t>
            </a:r>
          </a:p>
          <a:p>
            <a:endParaRPr lang="en-US" dirty="0"/>
          </a:p>
        </p:txBody>
      </p:sp>
      <p:sp>
        <p:nvSpPr>
          <p:cNvPr id="267" name="Shape 26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n-US" smtClean="0"/>
              <a:t> </a:t>
            </a:r>
            <a:endParaRPr lang="en-US"/>
          </a:p>
        </p:txBody>
      </p:sp>
      <p:sp>
        <p:nvSpPr>
          <p:cNvPr id="265" name="Shape 265"/>
          <p:cNvSpPr txBox="1"/>
          <p:nvPr/>
        </p:nvSpPr>
        <p:spPr>
          <a:xfrm>
            <a:off x="0" y="1271587"/>
            <a:ext cx="533399" cy="2444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1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(2)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Decline of free software</a:t>
            </a:r>
          </a:p>
          <a:p>
            <a:pPr lvl="1"/>
            <a:r>
              <a:rPr lang="en-US" dirty="0" smtClean="0"/>
              <a:t>By the late 1960s, software production costs were dramatically increasing as the software industry was competing with the hardware manufacturers’ bundled software products</a:t>
            </a:r>
          </a:p>
          <a:p>
            <a:pPr lvl="1"/>
            <a:r>
              <a:rPr lang="en-US" dirty="0" smtClean="0"/>
              <a:t>In early 1970s, AT&amp;T distributed early versions of UNIX at no cost to government and academic researchers, but restricted them to redistribute or to distribute modified versions;  after UNIX became more </a:t>
            </a:r>
            <a:br>
              <a:rPr lang="en-US" dirty="0" smtClean="0"/>
            </a:br>
            <a:r>
              <a:rPr lang="en-US" dirty="0" smtClean="0"/>
              <a:t>widespread in early 1980s, AT&amp;T </a:t>
            </a:r>
            <a:br>
              <a:rPr lang="en-US" dirty="0" smtClean="0"/>
            </a:br>
            <a:r>
              <a:rPr lang="en-US" dirty="0" smtClean="0"/>
              <a:t>stopped the free distribution and </a:t>
            </a:r>
            <a:br>
              <a:rPr lang="en-US" dirty="0" smtClean="0"/>
            </a:br>
            <a:r>
              <a:rPr lang="en-US" dirty="0" smtClean="0"/>
              <a:t>charged for system patches, so most </a:t>
            </a:r>
            <a:br>
              <a:rPr lang="en-US" dirty="0" smtClean="0"/>
            </a:br>
            <a:r>
              <a:rPr lang="en-US" dirty="0" smtClean="0"/>
              <a:t>researchers had to pay for a </a:t>
            </a:r>
            <a:br>
              <a:rPr lang="en-US" dirty="0" smtClean="0"/>
            </a:br>
            <a:r>
              <a:rPr lang="en-US" dirty="0" smtClean="0"/>
              <a:t>commercial license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7" name="Picture 6" descr="220px-Ken_n_dennis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096000" y="4495800"/>
            <a:ext cx="2514600" cy="163449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Arial"/>
              </a:rPr>
              <a:t>Open Source Development</a:t>
            </a:r>
            <a:endParaRPr lang="en-US" dirty="0">
              <a:sym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</a:t>
            </a:r>
          </a:p>
          <a:p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smtClean="0"/>
              <a:t>C/C++</a:t>
            </a:r>
          </a:p>
          <a:p>
            <a:r>
              <a:rPr lang="en-US" dirty="0" smtClean="0"/>
              <a:t>Perl</a:t>
            </a:r>
          </a:p>
          <a:p>
            <a:r>
              <a:rPr lang="en-US" dirty="0" err="1" smtClean="0"/>
              <a:t>Tcl</a:t>
            </a:r>
            <a:r>
              <a:rPr lang="en-US" dirty="0" smtClean="0"/>
              <a:t>/</a:t>
            </a:r>
            <a:r>
              <a:rPr lang="en-US" dirty="0" err="1" smtClean="0"/>
              <a:t>Tk</a:t>
            </a:r>
            <a:endParaRPr lang="en-US" dirty="0" smtClean="0"/>
          </a:p>
          <a:p>
            <a:r>
              <a:rPr lang="en-US" dirty="0" smtClean="0"/>
              <a:t>Qt</a:t>
            </a:r>
          </a:p>
          <a:p>
            <a:r>
              <a:rPr lang="en-US" dirty="0" smtClean="0"/>
              <a:t>Python (http://www.python.org)</a:t>
            </a:r>
          </a:p>
          <a:p>
            <a:r>
              <a:rPr lang="en-US" dirty="0" smtClean="0"/>
              <a:t>Ruby (http://www.ruby-lang.org)</a:t>
            </a:r>
          </a:p>
          <a:p>
            <a:r>
              <a:rPr lang="en-US" dirty="0" smtClean="0"/>
              <a:t>Java (http://openjdk.java.net)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n-US" smtClean="0"/>
              <a:t> </a:t>
            </a:r>
            <a:endParaRPr lang="en-US"/>
          </a:p>
        </p:txBody>
      </p:sp>
      <p:sp>
        <p:nvSpPr>
          <p:cNvPr id="273" name="Shape 273"/>
          <p:cNvSpPr txBox="1"/>
          <p:nvPr/>
        </p:nvSpPr>
        <p:spPr>
          <a:xfrm>
            <a:off x="0" y="1271587"/>
            <a:ext cx="533399" cy="2444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1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(3)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Online software sharing communities in 1980s</a:t>
            </a:r>
          </a:p>
          <a:p>
            <a:pPr lvl="1"/>
            <a:r>
              <a:rPr lang="en-US" dirty="0" smtClean="0"/>
              <a:t>In the 1980s, software with source code was shared on BBS networks;  it was sometimes a necessity for software written in BASIC and other interpreted languages</a:t>
            </a:r>
          </a:p>
          <a:p>
            <a:pPr lvl="1"/>
            <a:r>
              <a:rPr lang="en-US" dirty="0" smtClean="0"/>
              <a:t>The advent of Usenet and </a:t>
            </a:r>
            <a:r>
              <a:rPr lang="en-US" dirty="0" err="1" smtClean="0"/>
              <a:t>UUCPNet</a:t>
            </a:r>
            <a:r>
              <a:rPr lang="en-US" dirty="0" smtClean="0"/>
              <a:t> in the early 1980s further connected the programming community and provided a simpler way for programmers to share their software and contribute to software others had written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9" name="Content Placeholder 8" descr="usenet_grabit.jpg"/>
          <p:cNvPicPr>
            <a:picLocks noGrp="1" noChangeAspect="1"/>
          </p:cNvPicPr>
          <p:nvPr>
            <p:ph sz="half" idx="2"/>
          </p:nvPr>
        </p:nvPicPr>
        <p:blipFill>
          <a:blip r:embed="rId2" cstate="screen"/>
          <a:stretch>
            <a:fillRect/>
          </a:stretch>
        </p:blipFill>
        <p:spPr>
          <a:xfrm>
            <a:off x="4495800" y="2286000"/>
            <a:ext cx="4516120" cy="3155950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(4)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Free Software Foundation</a:t>
            </a:r>
          </a:p>
          <a:p>
            <a:pPr lvl="1"/>
            <a:r>
              <a:rPr lang="en-US" dirty="0" smtClean="0"/>
              <a:t>In 1983, Richard Stallman started the GNU Project to build an OS free from constraints on use of its source code</a:t>
            </a:r>
          </a:p>
          <a:p>
            <a:pPr lvl="1"/>
            <a:r>
              <a:rPr lang="en-US" dirty="0" smtClean="0"/>
              <a:t>Stallman coined the term “Free Software” and founded FSF in 1985</a:t>
            </a:r>
          </a:p>
          <a:p>
            <a:pPr lvl="1"/>
            <a:r>
              <a:rPr lang="en-US" dirty="0" smtClean="0"/>
              <a:t>The first version of GNU General Public License (GPL) was published in 1989</a:t>
            </a:r>
          </a:p>
          <a:p>
            <a:pPr lvl="1"/>
            <a:r>
              <a:rPr lang="en-US" dirty="0" smtClean="0"/>
              <a:t>GNU project’s kernel, called GNU </a:t>
            </a:r>
            <a:r>
              <a:rPr lang="en-US" dirty="0" err="1" smtClean="0"/>
              <a:t>Hurd</a:t>
            </a:r>
            <a:r>
              <a:rPr lang="en-US" dirty="0" smtClean="0"/>
              <a:t>, was continually delayed, but most components were completed by 1991</a:t>
            </a:r>
          </a:p>
        </p:txBody>
      </p:sp>
      <p:pic>
        <p:nvPicPr>
          <p:cNvPr id="7" name="Content Placeholder 6" descr="stallman.jpg"/>
          <p:cNvPicPr>
            <a:picLocks noGrp="1" noChangeAspect="1"/>
          </p:cNvPicPr>
          <p:nvPr>
            <p:ph sz="half" idx="2"/>
          </p:nvPr>
        </p:nvPicPr>
        <p:blipFill>
          <a:blip r:embed="rId2" cstate="screen"/>
          <a:stretch>
            <a:fillRect/>
          </a:stretch>
        </p:blipFill>
        <p:spPr>
          <a:xfrm>
            <a:off x="4810125" y="1600200"/>
            <a:ext cx="1743075" cy="26193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8" name="Picture 7" descr="gnu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705600" y="1847850"/>
            <a:ext cx="2162175" cy="2114550"/>
          </a:xfrm>
          <a:prstGeom prst="rect">
            <a:avLst/>
          </a:prstGeom>
        </p:spPr>
      </p:pic>
      <p:pic>
        <p:nvPicPr>
          <p:cNvPr id="9" name="Picture 8" descr="fsf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381625" y="4419600"/>
            <a:ext cx="2619375" cy="17430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(5)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Linux</a:t>
            </a:r>
          </a:p>
          <a:p>
            <a:pPr lvl="1"/>
            <a:r>
              <a:rPr lang="en-US" dirty="0" smtClean="0"/>
              <a:t>In 1980s to early 1990s, UNIX was too expensive for private users, GNU </a:t>
            </a:r>
            <a:r>
              <a:rPr lang="en-US" dirty="0" err="1" smtClean="0"/>
              <a:t>Hurd</a:t>
            </a:r>
            <a:r>
              <a:rPr lang="en-US" dirty="0" smtClean="0"/>
              <a:t> failed to attract enough development effort, 386BSD (Berkeley Software Distribution) faced a lawsuit from AT&amp;T</a:t>
            </a:r>
          </a:p>
          <a:p>
            <a:pPr lvl="1"/>
            <a:r>
              <a:rPr lang="en-US" dirty="0" smtClean="0"/>
              <a:t>MINIX, a UNIX-like system intended for academic use, was released by Andrew S. </a:t>
            </a:r>
            <a:r>
              <a:rPr lang="en-US" dirty="0" err="1" smtClean="0"/>
              <a:t>Tanenbaum</a:t>
            </a:r>
            <a:r>
              <a:rPr lang="en-US" dirty="0" smtClean="0"/>
              <a:t> in 1987</a:t>
            </a:r>
          </a:p>
          <a:p>
            <a:pPr lvl="1"/>
            <a:r>
              <a:rPr lang="en-US" dirty="0" smtClean="0"/>
              <a:t>In 1991, </a:t>
            </a:r>
            <a:r>
              <a:rPr lang="en-US" dirty="0" err="1" smtClean="0"/>
              <a:t>Linus</a:t>
            </a:r>
            <a:r>
              <a:rPr lang="en-US" dirty="0" smtClean="0"/>
              <a:t> </a:t>
            </a:r>
            <a:r>
              <a:rPr lang="en-US" dirty="0" err="1" smtClean="0"/>
              <a:t>Torvalds</a:t>
            </a:r>
            <a:r>
              <a:rPr lang="en-US" dirty="0" smtClean="0"/>
              <a:t> began a project developing a kernel using MINIX and GNU CC;  it was published as “Linux” by his co-worker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12" name="Content Placeholder 11" descr="Linus_Torvalds.jpg"/>
          <p:cNvPicPr>
            <a:picLocks noGrp="1" noChangeAspect="1"/>
          </p:cNvPicPr>
          <p:nvPr>
            <p:ph sz="half" idx="2"/>
          </p:nvPr>
        </p:nvPicPr>
        <p:blipFill>
          <a:blip r:embed="rId2" cstate="screen"/>
          <a:stretch>
            <a:fillRect/>
          </a:stretch>
        </p:blipFill>
        <p:spPr>
          <a:xfrm>
            <a:off x="5191642" y="1600200"/>
            <a:ext cx="2951715" cy="4525963"/>
          </a:xfr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(6)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Linux (cont’d)</a:t>
            </a:r>
          </a:p>
          <a:p>
            <a:pPr lvl="1"/>
            <a:r>
              <a:rPr lang="en-US" dirty="0" smtClean="0"/>
              <a:t>Initially </a:t>
            </a:r>
            <a:r>
              <a:rPr lang="en-US" dirty="0" err="1" smtClean="0"/>
              <a:t>Torvalds</a:t>
            </a:r>
            <a:r>
              <a:rPr lang="en-US" dirty="0" smtClean="0"/>
              <a:t> published the kernel under its own license, which restricted commercial activity</a:t>
            </a:r>
          </a:p>
          <a:p>
            <a:pPr lvl="1"/>
            <a:r>
              <a:rPr lang="en-US" dirty="0" smtClean="0"/>
              <a:t>The software to use with the kernel was part of the GNU project, licensed under GPL</a:t>
            </a:r>
          </a:p>
          <a:p>
            <a:pPr lvl="1"/>
            <a:r>
              <a:rPr lang="en-US" dirty="0" smtClean="0"/>
              <a:t>In February 1992, with the release of version 0.12, </a:t>
            </a:r>
            <a:r>
              <a:rPr lang="en-US" dirty="0" err="1" smtClean="0"/>
              <a:t>Torvalds</a:t>
            </a:r>
            <a:r>
              <a:rPr lang="en-US" dirty="0" smtClean="0"/>
              <a:t> relicensed the project under the GNU GPL</a:t>
            </a:r>
          </a:p>
          <a:p>
            <a:pPr lvl="1"/>
            <a:r>
              <a:rPr lang="en-US" dirty="0" smtClean="0"/>
              <a:t>Combination of the almost-finished GNU OS and the Linux kernel made the first complete free-software 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8" name="Content Placeholder 7" descr="Gnulinux.png"/>
          <p:cNvPicPr>
            <a:picLocks noGrp="1" noChangeAspect="1"/>
          </p:cNvPicPr>
          <p:nvPr>
            <p:ph sz="half" idx="2"/>
          </p:nvPr>
        </p:nvPicPr>
        <p:blipFill>
          <a:blip r:embed="rId2" cstate="screen"/>
          <a:stretch>
            <a:fillRect/>
          </a:stretch>
        </p:blipFill>
        <p:spPr>
          <a:xfrm>
            <a:off x="5067300" y="2034381"/>
            <a:ext cx="3200400" cy="3657600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(7)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Other free software</a:t>
            </a:r>
          </a:p>
          <a:p>
            <a:pPr lvl="1"/>
            <a:r>
              <a:rPr lang="en-US" dirty="0" smtClean="0"/>
              <a:t>After settling the lawsuit in 1993, FreeBSD and </a:t>
            </a:r>
            <a:r>
              <a:rPr lang="en-US" dirty="0" err="1" smtClean="0"/>
              <a:t>NetBSD</a:t>
            </a:r>
            <a:r>
              <a:rPr lang="en-US" dirty="0" smtClean="0"/>
              <a:t> were released as free software;  </a:t>
            </a:r>
            <a:r>
              <a:rPr lang="en-US" dirty="0" err="1" smtClean="0"/>
              <a:t>OpenBSD</a:t>
            </a:r>
            <a:r>
              <a:rPr lang="en-US" dirty="0" smtClean="0"/>
              <a:t> forked from </a:t>
            </a:r>
            <a:r>
              <a:rPr lang="en-US" dirty="0" err="1" smtClean="0"/>
              <a:t>NetBSD</a:t>
            </a:r>
            <a:r>
              <a:rPr lang="en-US" dirty="0" smtClean="0"/>
              <a:t> in 1995</a:t>
            </a:r>
          </a:p>
          <a:p>
            <a:pPr lvl="1"/>
            <a:r>
              <a:rPr lang="en-US" dirty="0" smtClean="0"/>
              <a:t>Apache HTTP Server was released under the Apache License 1.0 in 1995</a:t>
            </a:r>
          </a:p>
          <a:p>
            <a:pPr lvl="1"/>
            <a:r>
              <a:rPr lang="en-US" dirty="0" smtClean="0"/>
              <a:t>Netscape Communicator Internet suite (better known today as Mozilla Firefox and Thunderbird) was released as free software under Netscape Public License in 1998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9" name="Content Placeholder 8" descr="freebsd.pn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1676400"/>
            <a:ext cx="1564481" cy="1650206"/>
          </a:xfrm>
        </p:spPr>
      </p:pic>
      <p:pic>
        <p:nvPicPr>
          <p:cNvPr id="10" name="Picture 9" descr="netbsd.pn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1800225"/>
            <a:ext cx="1835944" cy="1400175"/>
          </a:xfrm>
          <a:prstGeom prst="rect">
            <a:avLst/>
          </a:prstGeom>
        </p:spPr>
      </p:pic>
      <p:pic>
        <p:nvPicPr>
          <p:cNvPr id="11" name="Picture 10" descr="openbsd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600" y="1983581"/>
            <a:ext cx="1993106" cy="1293019"/>
          </a:xfrm>
          <a:prstGeom prst="rect">
            <a:avLst/>
          </a:prstGeom>
        </p:spPr>
      </p:pic>
      <p:pic>
        <p:nvPicPr>
          <p:cNvPr id="12" name="Picture 11" descr="apache.png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764" b="17241"/>
          <a:stretch>
            <a:fillRect/>
          </a:stretch>
        </p:blipFill>
        <p:spPr>
          <a:xfrm>
            <a:off x="5486400" y="3352800"/>
            <a:ext cx="2362200" cy="1295400"/>
          </a:xfrm>
          <a:prstGeom prst="rect">
            <a:avLst/>
          </a:prstGeom>
        </p:spPr>
      </p:pic>
      <p:pic>
        <p:nvPicPr>
          <p:cNvPr id="13" name="Picture 12" descr="2006-12-15-netscape-communicator-4_04-396x267.png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5334000" y="4620577"/>
            <a:ext cx="2640330" cy="1780223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r>
              <a:rPr lang="en-US" sz="2400" i="1" dirty="0" smtClean="0"/>
              <a:t>(8)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Open Source Initiative</a:t>
            </a:r>
          </a:p>
          <a:p>
            <a:pPr lvl="1"/>
            <a:r>
              <a:rPr lang="en-US" dirty="0" smtClean="0"/>
              <a:t>Netscape’s act prompted Eric Raymond and others to look into how to bring the free software ideas and perceived benefits to the commercial software industry</a:t>
            </a:r>
          </a:p>
          <a:p>
            <a:pPr lvl="1"/>
            <a:r>
              <a:rPr lang="en-US" dirty="0" smtClean="0"/>
              <a:t>A new term – “open source” – was chosen, and was quickly supported by Bruce </a:t>
            </a:r>
            <a:r>
              <a:rPr lang="en-US" dirty="0" err="1" smtClean="0"/>
              <a:t>Perens</a:t>
            </a:r>
            <a:r>
              <a:rPr lang="en-US" dirty="0" smtClean="0"/>
              <a:t>, Tim O’Reilly, </a:t>
            </a:r>
            <a:r>
              <a:rPr lang="en-US" dirty="0" err="1" smtClean="0"/>
              <a:t>Linus</a:t>
            </a:r>
            <a:r>
              <a:rPr lang="en-US" dirty="0" smtClean="0"/>
              <a:t> </a:t>
            </a:r>
            <a:r>
              <a:rPr lang="en-US" dirty="0" err="1" smtClean="0"/>
              <a:t>Torvalds</a:t>
            </a:r>
            <a:r>
              <a:rPr lang="en-US" dirty="0" smtClean="0"/>
              <a:t>, Guido van </a:t>
            </a:r>
            <a:r>
              <a:rPr lang="en-US" dirty="0" err="1" smtClean="0"/>
              <a:t>Rossum</a:t>
            </a:r>
            <a:r>
              <a:rPr lang="en-US" dirty="0" smtClean="0"/>
              <a:t> &amp; others</a:t>
            </a:r>
          </a:p>
          <a:p>
            <a:pPr lvl="1"/>
            <a:r>
              <a:rPr lang="en-US" dirty="0" smtClean="0"/>
              <a:t>Open Source Initiative was founded in 1998 to encourage use of the new term and evangelize open-source principles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Teknologi Open Source</a:t>
            </a:r>
            <a:endParaRPr lang="en-US"/>
          </a:p>
        </p:txBody>
      </p:sp>
      <p:pic>
        <p:nvPicPr>
          <p:cNvPr id="14" name="Content Placeholder 13" descr="OSI-Affiliates-Slide-v1_3_2.pn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5800" y="2133600"/>
            <a:ext cx="4608576" cy="3456432"/>
          </a:xfr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EEE03-975C-4CC4-A0A5-66C7C004E97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1457</Words>
  <Application>Microsoft Office PowerPoint</Application>
  <PresentationFormat>On-screen Show (4:3)</PresentationFormat>
  <Paragraphs>186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Symbol</vt:lpstr>
      <vt:lpstr>Office Theme</vt:lpstr>
      <vt:lpstr>Teknologi Open Source Overview of Open Source Lecture 01 (16 Feb 2015)</vt:lpstr>
      <vt:lpstr>History (1)</vt:lpstr>
      <vt:lpstr>History (2)</vt:lpstr>
      <vt:lpstr>History (3)</vt:lpstr>
      <vt:lpstr>History (4)</vt:lpstr>
      <vt:lpstr>History (5)</vt:lpstr>
      <vt:lpstr>History (6)</vt:lpstr>
      <vt:lpstr>History (7)</vt:lpstr>
      <vt:lpstr>History (8)</vt:lpstr>
      <vt:lpstr>History (9)</vt:lpstr>
      <vt:lpstr>Free Software Definition</vt:lpstr>
      <vt:lpstr>Open Source Definition (v 1.9) (1)</vt:lpstr>
      <vt:lpstr>Open Source Definition (v 1.9) (2)</vt:lpstr>
      <vt:lpstr>Popular Licenses</vt:lpstr>
      <vt:lpstr>FOSS</vt:lpstr>
      <vt:lpstr>Free : Freedom or Gratis?</vt:lpstr>
      <vt:lpstr>Reasons to Use GNU/Linux</vt:lpstr>
      <vt:lpstr>PowerPoint Presentation</vt:lpstr>
      <vt:lpstr>PowerPoint Presentation</vt:lpstr>
      <vt:lpstr>Desktop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Source OSes</vt:lpstr>
      <vt:lpstr>Open Source Development</vt:lpstr>
    </vt:vector>
  </TitlesOfParts>
  <Company>Palit Co.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Teknologi Open Source</dc:title>
  <dc:creator>Henry Palit</dc:creator>
  <cp:lastModifiedBy>ins</cp:lastModifiedBy>
  <cp:revision>45</cp:revision>
  <dcterms:created xsi:type="dcterms:W3CDTF">2014-02-16T14:26:41Z</dcterms:created>
  <dcterms:modified xsi:type="dcterms:W3CDTF">2016-08-03T14:58:40Z</dcterms:modified>
</cp:coreProperties>
</file>